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57" r:id="rId8"/>
    <p:sldId id="258" r:id="rId9"/>
    <p:sldId id="269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8450-38DE-4632-B367-2D3BC255E64F}" type="datetimeFigureOut">
              <a:rPr lang="es-ES" smtClean="0"/>
              <a:pPr/>
              <a:t>09/05/2013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C391-9F6F-4C96-AACD-8A4EA1C078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Sistema SCADA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357918" y="64886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Ing. Armando </a:t>
            </a:r>
            <a:r>
              <a:rPr lang="es-MX" dirty="0" err="1" smtClean="0"/>
              <a:t>Mtz.</a:t>
            </a:r>
            <a:r>
              <a:rPr lang="es-MX" dirty="0" smtClean="0"/>
              <a:t> R. ITNL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214546" y="928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Supervisory Control </a:t>
            </a:r>
            <a:r>
              <a:rPr lang="en-US" dirty="0" smtClean="0"/>
              <a:t>and </a:t>
            </a:r>
            <a:r>
              <a:rPr lang="en-US" dirty="0" smtClean="0"/>
              <a:t>Data Acquisition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8736"/>
            <a:ext cx="892333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SCADA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395292" cy="56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MX" dirty="0" smtClean="0"/>
              <a:t>Ejemplo SCADA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23172"/>
            <a:ext cx="5429288" cy="56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MX" dirty="0" smtClean="0"/>
              <a:t>Ejemplo SCADA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7535" y="823371"/>
            <a:ext cx="5389109" cy="60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2400288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Ejemplo </a:t>
            </a:r>
            <a:br>
              <a:rPr lang="es-MX" dirty="0" smtClean="0"/>
            </a:br>
            <a:r>
              <a:rPr lang="es-MX" dirty="0" smtClean="0"/>
              <a:t>SCADA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2209"/>
            <a:ext cx="5500726" cy="68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Diferencias entre SCADA y Sistema de control distribuido (SCD)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97180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SCADA se utiliza para la integración de procesos lejanos </a:t>
            </a:r>
            <a:r>
              <a:rPr lang="es-MX" dirty="0" err="1" smtClean="0"/>
              <a:t>geograficamente</a:t>
            </a:r>
            <a:r>
              <a:rPr lang="es-MX" dirty="0" smtClean="0"/>
              <a:t> distribuidos.</a:t>
            </a:r>
          </a:p>
          <a:p>
            <a:r>
              <a:rPr lang="es-MX" dirty="0" smtClean="0"/>
              <a:t>SCD  se utiliza normalmente en </a:t>
            </a:r>
            <a:r>
              <a:rPr lang="es-MX" dirty="0" err="1" smtClean="0"/>
              <a:t>areas</a:t>
            </a:r>
            <a:r>
              <a:rPr lang="es-MX" dirty="0" smtClean="0"/>
              <a:t> confinadas dentro de la planta, redes de alta velocidad .</a:t>
            </a:r>
            <a:endParaRPr lang="en-US" dirty="0"/>
          </a:p>
        </p:txBody>
      </p:sp>
      <p:pic>
        <p:nvPicPr>
          <p:cNvPr id="8196" name="Picture 4" descr="http://www.vegacontrols.co.uk/admin/images/upload/procom_PACTware-funk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14751"/>
            <a:ext cx="3214710" cy="309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571480"/>
            <a:ext cx="44291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SCADA </a:t>
            </a:r>
            <a:r>
              <a:rPr lang="en-US" dirty="0" err="1" smtClean="0"/>
              <a:t>tiene</a:t>
            </a:r>
            <a:r>
              <a:rPr lang="en-US" dirty="0" smtClean="0"/>
              <a:t> dos </a:t>
            </a:r>
            <a:r>
              <a:rPr lang="en-US" dirty="0" err="1" smtClean="0"/>
              <a:t>elementos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857364"/>
            <a:ext cx="385765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Monitoreo</a:t>
            </a:r>
            <a:r>
              <a:rPr lang="en-US" dirty="0" smtClean="0"/>
              <a:t>, </a:t>
            </a:r>
            <a:r>
              <a:rPr lang="en-US" dirty="0" err="1" smtClean="0"/>
              <a:t>registro</a:t>
            </a:r>
            <a:r>
              <a:rPr lang="en-US" dirty="0" smtClean="0"/>
              <a:t> y control de </a:t>
            </a:r>
            <a:r>
              <a:rPr lang="en-US" dirty="0" err="1" smtClean="0"/>
              <a:t>procesos</a:t>
            </a:r>
            <a:r>
              <a:rPr lang="en-US" dirty="0" smtClean="0"/>
              <a:t> de control digital y </a:t>
            </a:r>
            <a:r>
              <a:rPr lang="en-US" dirty="0" err="1" smtClean="0"/>
              <a:t>regulatorio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comunicación</a:t>
            </a:r>
            <a:r>
              <a:rPr lang="en-US" dirty="0" smtClean="0"/>
              <a:t> a </a:t>
            </a:r>
            <a:r>
              <a:rPr lang="en-US" dirty="0" err="1" smtClean="0"/>
              <a:t>distintos</a:t>
            </a:r>
            <a:r>
              <a:rPr lang="en-US" dirty="0" smtClean="0"/>
              <a:t> </a:t>
            </a:r>
            <a:r>
              <a:rPr lang="en-US" dirty="0" err="1" smtClean="0"/>
              <a:t>niveles</a:t>
            </a:r>
            <a:r>
              <a:rPr lang="en-US" dirty="0" smtClean="0"/>
              <a:t> y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protocolos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42918"/>
            <a:ext cx="5214942" cy="519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Donde se utiliza SCADA?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es-MX" dirty="0" smtClean="0"/>
              <a:t>Generación y control y transporte de </a:t>
            </a:r>
            <a:r>
              <a:rPr lang="es-MX" dirty="0" err="1" smtClean="0"/>
              <a:t>energia</a:t>
            </a:r>
            <a:r>
              <a:rPr lang="es-MX" dirty="0" smtClean="0"/>
              <a:t> </a:t>
            </a:r>
            <a:r>
              <a:rPr lang="es-MX" dirty="0" err="1" smtClean="0"/>
              <a:t>electrica</a:t>
            </a:r>
            <a:r>
              <a:rPr lang="es-MX" dirty="0" smtClean="0"/>
              <a:t> .</a:t>
            </a:r>
          </a:p>
          <a:p>
            <a:r>
              <a:rPr lang="es-MX" dirty="0" smtClean="0"/>
              <a:t>Sistemas de almacenaje y distribución </a:t>
            </a:r>
            <a:r>
              <a:rPr lang="es-MX" dirty="0" err="1" smtClean="0"/>
              <a:t>hidraulicos</a:t>
            </a:r>
            <a:endParaRPr lang="es-MX" dirty="0" smtClean="0"/>
          </a:p>
          <a:p>
            <a:r>
              <a:rPr lang="es-MX" dirty="0" smtClean="0"/>
              <a:t>Industria del </a:t>
            </a:r>
            <a:r>
              <a:rPr lang="es-MX" dirty="0" err="1" smtClean="0"/>
              <a:t>petroleo</a:t>
            </a:r>
            <a:endParaRPr lang="es-MX" dirty="0" smtClean="0"/>
          </a:p>
          <a:p>
            <a:r>
              <a:rPr lang="es-MX" dirty="0" smtClean="0"/>
              <a:t>Industria manufacturera</a:t>
            </a:r>
            <a:endParaRPr lang="en-US" dirty="0"/>
          </a:p>
        </p:txBody>
      </p:sp>
      <p:pic>
        <p:nvPicPr>
          <p:cNvPr id="4" name="3 Imagen" descr="sc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815481"/>
            <a:ext cx="5857884" cy="2042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s-MX" b="1" dirty="0" smtClean="0"/>
              <a:t>Ventajas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r>
              <a:rPr lang="es-MX" dirty="0" smtClean="0"/>
              <a:t>Monitoreo en tiempo real permite:</a:t>
            </a:r>
          </a:p>
          <a:p>
            <a:r>
              <a:rPr lang="es-MX" dirty="0" smtClean="0"/>
              <a:t>Acceder a mediciones </a:t>
            </a:r>
            <a:r>
              <a:rPr lang="es-MX" dirty="0" err="1" smtClean="0"/>
              <a:t>cunatitativas</a:t>
            </a:r>
            <a:r>
              <a:rPr lang="es-MX" dirty="0" smtClean="0"/>
              <a:t> inmediatamente.</a:t>
            </a:r>
          </a:p>
          <a:p>
            <a:r>
              <a:rPr lang="es-MX" dirty="0" smtClean="0"/>
              <a:t>Detectar y </a:t>
            </a:r>
            <a:r>
              <a:rPr lang="es-MX" dirty="0" err="1" smtClean="0"/>
              <a:t>correguir</a:t>
            </a:r>
            <a:r>
              <a:rPr lang="es-MX" dirty="0" smtClean="0"/>
              <a:t> problemas inmediatamente</a:t>
            </a:r>
          </a:p>
          <a:p>
            <a:r>
              <a:rPr lang="es-MX" dirty="0" smtClean="0"/>
              <a:t>Descubrir “cuellos de botella” e ineficiencias</a:t>
            </a:r>
          </a:p>
          <a:p>
            <a:r>
              <a:rPr lang="es-MX" dirty="0" smtClean="0"/>
              <a:t>Controlar grandes y complejos procesos con un “</a:t>
            </a:r>
            <a:r>
              <a:rPr lang="es-MX" dirty="0" err="1" smtClean="0"/>
              <a:t>staff</a:t>
            </a:r>
            <a:r>
              <a:rPr lang="es-MX" dirty="0" smtClean="0"/>
              <a:t>” de personal pequeño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214950"/>
            <a:ext cx="756859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Componentes de sistema SCADA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57298"/>
            <a:ext cx="8229600" cy="2471742"/>
          </a:xfrm>
        </p:spPr>
        <p:txBody>
          <a:bodyPr/>
          <a:lstStyle/>
          <a:p>
            <a:r>
              <a:rPr lang="es-MX" dirty="0" smtClean="0"/>
              <a:t>1- Instrumentación  de campo</a:t>
            </a:r>
          </a:p>
          <a:p>
            <a:r>
              <a:rPr lang="es-MX" dirty="0" smtClean="0"/>
              <a:t>2- Estaciones remotas</a:t>
            </a:r>
          </a:p>
          <a:p>
            <a:r>
              <a:rPr lang="es-MX" dirty="0" smtClean="0"/>
              <a:t>3-  Sistema de comunicación</a:t>
            </a:r>
          </a:p>
          <a:p>
            <a:r>
              <a:rPr lang="es-MX" dirty="0" smtClean="0"/>
              <a:t>4- Estación central de monitoreo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53521"/>
            <a:ext cx="6215074" cy="320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Como trabaja SCADA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Realiza</a:t>
            </a:r>
            <a:r>
              <a:rPr lang="en-US" dirty="0" smtClean="0"/>
              <a:t> 4 </a:t>
            </a:r>
            <a:r>
              <a:rPr lang="en-US" dirty="0" err="1" smtClean="0"/>
              <a:t>funciones</a:t>
            </a:r>
            <a:endParaRPr lang="en-US" dirty="0" smtClean="0"/>
          </a:p>
          <a:p>
            <a:r>
              <a:rPr lang="en-US" dirty="0" smtClean="0"/>
              <a:t>1- </a:t>
            </a:r>
            <a:r>
              <a:rPr lang="en-US" dirty="0" err="1" smtClean="0"/>
              <a:t>Adquisición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 smtClean="0"/>
          </a:p>
          <a:p>
            <a:r>
              <a:rPr lang="en-US" dirty="0" smtClean="0"/>
              <a:t>2- Red de </a:t>
            </a:r>
            <a:r>
              <a:rPr lang="en-US" dirty="0" err="1" smtClean="0"/>
              <a:t>comunicación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 smtClean="0"/>
          </a:p>
          <a:p>
            <a:r>
              <a:rPr lang="en-US" dirty="0" smtClean="0"/>
              <a:t>3- </a:t>
            </a:r>
            <a:r>
              <a:rPr lang="en-US" dirty="0" err="1" smtClean="0"/>
              <a:t>Presentación</a:t>
            </a:r>
            <a:r>
              <a:rPr lang="en-US" dirty="0" smtClean="0"/>
              <a:t> de los </a:t>
            </a:r>
            <a:r>
              <a:rPr lang="en-US" dirty="0" err="1" smtClean="0"/>
              <a:t>datos</a:t>
            </a:r>
            <a:endParaRPr lang="en-US" dirty="0" smtClean="0"/>
          </a:p>
          <a:p>
            <a:r>
              <a:rPr lang="en-US" dirty="0" smtClean="0"/>
              <a:t>4- Control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Niveles de operación </a:t>
            </a:r>
            <a:r>
              <a:rPr lang="es-ES" dirty="0" err="1" smtClean="0"/>
              <a:t>Scada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MX" dirty="0"/>
              <a:t>El de “Oficina”: Formado por computadoras como su nombre lo indica de aplicación general y de ingeniería.</a:t>
            </a:r>
            <a:endParaRPr lang="es-ES" dirty="0"/>
          </a:p>
          <a:p>
            <a:pPr lvl="0"/>
            <a:r>
              <a:rPr lang="es-MX" dirty="0"/>
              <a:t>El de “Planta”: Son computadoras con aplicaciones específicas para el control de proceso.</a:t>
            </a:r>
            <a:endParaRPr lang="es-ES" dirty="0"/>
          </a:p>
          <a:p>
            <a:pPr lvl="0"/>
            <a:r>
              <a:rPr lang="es-MX" dirty="0"/>
              <a:t>El de “Célula”: Que lo integran todos los componentes inteligentes que intervienen directamente en el proceso.</a:t>
            </a:r>
            <a:endParaRPr lang="es-ES" dirty="0"/>
          </a:p>
          <a:p>
            <a:pPr lvl="0"/>
            <a:r>
              <a:rPr lang="es-MX" dirty="0"/>
              <a:t>El de “Campo”: Son todos los dispositivos que provocan los movimientos y </a:t>
            </a:r>
            <a:r>
              <a:rPr lang="es-MX" dirty="0" err="1"/>
              <a:t>sensan</a:t>
            </a:r>
            <a:r>
              <a:rPr lang="es-MX" dirty="0"/>
              <a:t> variables en el proceso productivo</a:t>
            </a:r>
            <a:r>
              <a:rPr lang="es-MX" dirty="0" smtClean="0"/>
              <a:t>.</a:t>
            </a:r>
            <a:r>
              <a:rPr lang="es-MX" dirty="0"/>
              <a:t> </a:t>
            </a:r>
            <a:endParaRPr lang="es-ES" dirty="0"/>
          </a:p>
          <a:p>
            <a:r>
              <a:rPr lang="es-MX" dirty="0"/>
              <a:t>La pirámide de comunicaciones y sus niveles se pueden observar en contexto mediante la siguiente figura</a:t>
            </a:r>
            <a:r>
              <a:rPr lang="es-MX" dirty="0" smtClean="0"/>
              <a:t>:</a:t>
            </a:r>
            <a:r>
              <a:rPr lang="es-MX" dirty="0"/>
              <a:t> 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Piramide</a:t>
            </a:r>
            <a:r>
              <a:rPr lang="es-ES" dirty="0" smtClean="0"/>
              <a:t> de comunicaciones</a:t>
            </a:r>
            <a:endParaRPr lang="es-ES" dirty="0"/>
          </a:p>
        </p:txBody>
      </p:sp>
      <p:pic>
        <p:nvPicPr>
          <p:cNvPr id="4" name="0 Imagen" descr="Piramide_Comunicacion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85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MX" dirty="0" err="1" smtClean="0"/>
              <a:t>Man</a:t>
            </a:r>
            <a:r>
              <a:rPr lang="es-MX" dirty="0" smtClean="0"/>
              <a:t> Machine </a:t>
            </a:r>
            <a:r>
              <a:rPr lang="es-MX" dirty="0" err="1" smtClean="0"/>
              <a:t>Interfase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9936" y="1027026"/>
            <a:ext cx="7922592" cy="561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288</Words>
  <Application>Microsoft Office PowerPoint</Application>
  <PresentationFormat>Presentación en pantalla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Sistema SCADA</vt:lpstr>
      <vt:lpstr>SCADA tiene dos elementos: </vt:lpstr>
      <vt:lpstr>Donde se utiliza SCADA?</vt:lpstr>
      <vt:lpstr>Ventajas</vt:lpstr>
      <vt:lpstr>Componentes de sistema SCADA</vt:lpstr>
      <vt:lpstr>Como trabaja SCADA</vt:lpstr>
      <vt:lpstr>Niveles de operación Scada</vt:lpstr>
      <vt:lpstr>Piramide de comunicaciones</vt:lpstr>
      <vt:lpstr>Man Machine Interfase</vt:lpstr>
      <vt:lpstr>Ejemplo SCADA</vt:lpstr>
      <vt:lpstr>Ejemplo SCADA</vt:lpstr>
      <vt:lpstr>Ejemplo SCADA</vt:lpstr>
      <vt:lpstr>Ejemplo  SCADA</vt:lpstr>
      <vt:lpstr>Diferencias entre SCADA y Sistema de control distribuido (SCD)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SCADA</dc:title>
  <dc:creator>Gateway</dc:creator>
  <cp:lastModifiedBy>Armando</cp:lastModifiedBy>
  <cp:revision>24</cp:revision>
  <dcterms:created xsi:type="dcterms:W3CDTF">2010-06-08T00:48:38Z</dcterms:created>
  <dcterms:modified xsi:type="dcterms:W3CDTF">2013-05-09T23:58:24Z</dcterms:modified>
</cp:coreProperties>
</file>